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60" r:id="rId2"/>
    <p:sldId id="269" r:id="rId3"/>
    <p:sldId id="262" r:id="rId4"/>
    <p:sldId id="264" r:id="rId5"/>
    <p:sldId id="270" r:id="rId6"/>
    <p:sldId id="268" r:id="rId7"/>
    <p:sldId id="263" r:id="rId8"/>
    <p:sldId id="265" r:id="rId9"/>
    <p:sldId id="266" r:id="rId10"/>
    <p:sldId id="267" r:id="rId11"/>
    <p:sldId id="259" r:id="rId12"/>
    <p:sldId id="261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Lato Heavy" panose="020F0502020204030203" pitchFamily="34" charset="0"/>
      <p:bold r:id="rId25"/>
      <p:boldItalic r:id="rId26"/>
    </p:embeddedFont>
    <p:embeddedFont>
      <p:font typeface="Lato Light" panose="020F0502020204030203" pitchFamily="34" charset="0"/>
      <p:regular r:id="rId27"/>
      <p:italic r:id="rId28"/>
    </p:embeddedFont>
    <p:embeddedFont>
      <p:font typeface="Lato Thin" panose="020F0502020204030203" pitchFamily="34" charset="0"/>
      <p:regular r:id="rId29"/>
      <p:italic r:id="rId3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946EA-ACB4-4093-806D-0A78BE61AE59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B86BC-2AAF-47BA-9A59-46C9126D53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3954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2C633-C6C7-4811-BD7A-B48B5E301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FC97976-F7DE-4821-8C9C-D576D6D68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35BEB8-AED0-462B-96E4-9DB39E845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6FCBC8-61F3-4878-9E31-6EB4F23FA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DC576C-9C07-461E-9D3A-A33FBD9D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7332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E71FCB-22D7-4933-A19B-562A47120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205C98B-96F1-4DF9-A4B9-C15E56C64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A6AB46-16EA-4975-9C53-8705A3A63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BDF017-1C4B-4445-A252-59AC3FF37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7F5A6B-5224-4C1F-87BB-6F28B735E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471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3BEE034-ADBF-4173-ADBE-4C4356C0F2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D6C4664-2A92-4593-8CB2-DE294E705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FDD466-D916-4F67-950A-F65635183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77497B-F3F5-485B-B1DF-5F1EFB467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CBFB40-38BE-4301-B931-F6EC3BA71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5196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2192B4-AC95-4E7B-B331-42DC19CFE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13370A-8F76-4344-82EC-2909119C2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B67463-1E84-479D-B722-7BEAEB3C7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C15713-ADB5-4D82-9385-1E823935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7C9C5C-452B-4438-9EB5-FB2C1FD66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653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47E4DE-4DAE-40CA-80D1-AB2DCB7EE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752DE5C-8145-433C-8E76-B4E94FCDD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BC0B6C-9FAD-4C14-AA05-15F78D5B8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010793-15CB-4472-ABD9-6FF1BD5B2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D10CA9-AE50-4525-A52E-00857B37A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4022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5367DD-DC54-4947-91F9-C471D6D8A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ACDA54-218A-4315-8E4E-6C7CDABA4C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8BE269E-5085-407B-8441-F23801734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CCF2BD-09C3-4F17-80FE-C221852BD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2C8E50F-24DB-4198-9AF8-C3056511C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016200-636E-4A6E-8BCD-5CECAD2C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468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13BC18-EE69-4F7C-ACFF-E45E7D06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7885F5-5C17-4D54-9155-A45012A79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83D5C5-1D37-4112-BB2C-BF398F236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7CECA53-729E-475C-AEC8-45D16B234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8F98BAB-47B6-45F5-BDAF-352F0FE0C0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5225D51-FDC6-40B2-81F4-A7BD0E22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194A7C1-E52E-4C2E-97F7-50C6CA268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8203FEC-C1CB-4DE7-8555-C4C2F7239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0872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EE6DAA-A517-4EF1-BDDE-7E61EE6F0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E5F82E3-8FD2-408E-A72D-78794CC70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1F9ED5B-4251-47F2-A206-0A939E087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8284764-206A-4B75-AC6F-DF111A264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64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18777A7-5341-4355-816A-95F48C6FE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A01068F-BCFF-43C9-B0A4-6B7E672BE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E2ED390-B414-4EBE-A10A-C9697DF81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330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ABFCF9-9513-4E14-9677-62061745E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A7275C-5195-4EAC-93B1-42D6365DB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9EBACCB-FE7E-4E77-A4C6-6CF1F1FA9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2538C54-365B-4C34-92C1-8993DD93F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7937EE-01C9-420D-B691-5C05BD84D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BAE6015-ACEB-4B93-857F-F292F419D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702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9DB043-B0BC-484B-B47A-45952451C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FC2BBBA-6C78-41C1-A857-8C1F3AB726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4D9408-AE95-42D6-9288-A333E4573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73F5B2-FCC0-48AA-A237-FBB7A4E30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C5F974-49C3-42D1-9387-3A497D6CD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80821E4-5303-4EB3-A4CE-438CEF711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626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469659-DC6F-4E73-BB11-EC94A04E2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95A00A-97AD-44D3-A148-D10BD2458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87B622-9FEC-45F1-9AD9-28ACB65DF5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B8AD9-2901-4A18-94F3-D55880DC85FC}" type="datetimeFigureOut">
              <a:rPr lang="ru-RU" smtClean="0"/>
              <a:t>26.01.2020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5B7F06-FB77-4641-8EE3-0C6444AD06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3F2BA3-0E29-41A8-8592-72A7AB46C7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68D34-9B29-4D5A-BED2-E2B481075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6054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martinsep@yandex.ru" TargetMode="External"/><Relationship Id="rId2" Type="http://schemas.openxmlformats.org/officeDocument/2006/relationships/hyperlink" Target="mailto:iliyalepa@gmai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byGalimyanov@yandex.ru" TargetMode="External"/><Relationship Id="rId5" Type="http://schemas.openxmlformats.org/officeDocument/2006/relationships/hyperlink" Target="mailto:albi.valiullina@yandex.ru" TargetMode="External"/><Relationship Id="rId4" Type="http://schemas.openxmlformats.org/officeDocument/2006/relationships/hyperlink" Target="mailto:BabaninFV@gmail.com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igery/TenderHackSAT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DD8FF3-B989-4728-86A6-DAA0235942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9992"/>
            <a:ext cx="9144000" cy="2387600"/>
          </a:xfrm>
        </p:spPr>
        <p:txBody>
          <a:bodyPr>
            <a:normAutofit/>
          </a:bodyPr>
          <a:lstStyle/>
          <a:p>
            <a:r>
              <a:rPr lang="ru-RU" sz="42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Трек №2</a:t>
            </a:r>
            <a:b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5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«Совместный закупки малого объёма»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FDAB10B-4D70-4733-BE21-66B129B94C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19667"/>
            <a:ext cx="9144000" cy="1655762"/>
          </a:xfrm>
        </p:spPr>
        <p:txBody>
          <a:bodyPr/>
          <a:lstStyle/>
          <a:p>
            <a:r>
              <a:rPr lang="ru-RU" dirty="0">
                <a:solidFill>
                  <a:schemeClr val="tx1">
                    <a:lumMod val="50000"/>
                    <a:lumOff val="50000"/>
                  </a:schemeClr>
                </a:solidFill>
                <a:latin typeface="Lato Thin" panose="020F05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Команда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 Thin" panose="020F05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SATA</a:t>
            </a:r>
            <a:endParaRPr lang="ru-RU" dirty="0">
              <a:solidFill>
                <a:schemeClr val="tx1">
                  <a:lumMod val="50000"/>
                  <a:lumOff val="50000"/>
                </a:schemeClr>
              </a:solidFill>
              <a:latin typeface="Lato Thin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083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801571E-D2BA-4091-BA16-ACAFDFB52141}"/>
              </a:ext>
            </a:extLst>
          </p:cNvPr>
          <p:cNvSpPr txBox="1"/>
          <p:nvPr/>
        </p:nvSpPr>
        <p:spPr>
          <a:xfrm>
            <a:off x="1744488" y="3105834"/>
            <a:ext cx="8703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ПРЕДПОЛАГАЕМАЯ ВЫГОДА: 500 </a:t>
            </a:r>
            <a:r>
              <a:rPr lang="ru-RU" sz="3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руб</a:t>
            </a:r>
            <a:endParaRPr lang="ru-RU"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75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3FC3B3-D817-404D-98E9-7DF4FFA5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Состав команды 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SATA</a:t>
            </a:r>
            <a:endParaRPr lang="ru-RU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B3D62-ED1A-496D-B0CE-2614CE07E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Лепа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Илья Денисович 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2"/>
              </a:rPr>
              <a:t>iliyalepa@gmail.com</a:t>
            </a:r>
            <a:endParaRPr lang="ru-RU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Тимофеев Алексей Васильевич 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3"/>
              </a:rPr>
              <a:t>martinsep@yandex.ru</a:t>
            </a:r>
            <a:endParaRPr lang="ru-RU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Бабанин Филипп Валерьевич 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4"/>
              </a:rPr>
              <a:t>BabaninFV@gmail.com</a:t>
            </a:r>
            <a:endParaRPr lang="ru-RU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ru-RU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Валиуллина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Альбина </a:t>
            </a:r>
            <a:r>
              <a:rPr lang="ru-RU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Фаритовна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5"/>
              </a:rPr>
              <a:t>albi.valiullina@yandex.ru</a:t>
            </a:r>
            <a:endParaRPr lang="ru-RU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ru-RU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Галимьянов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Артём </a:t>
            </a:r>
            <a:r>
              <a:rPr lang="ru-RU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Фларидович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6"/>
              </a:rPr>
              <a:t>byGalimyanov@yandex.ru</a:t>
            </a:r>
            <a:endParaRPr lang="ru-RU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589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C84B1E-1C1A-4F7F-AF0D-B2C3DE942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pPr algn="ctr"/>
            <a:r>
              <a:rPr lang="ru-RU" dirty="0">
                <a:latin typeface="Lato Thin" panose="020F05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Ссылка на репозиторий</a:t>
            </a:r>
            <a:br>
              <a:rPr lang="ru-RU" dirty="0">
                <a:latin typeface="Lato Thin" panose="020F0502020204030203" pitchFamily="34" charset="0"/>
                <a:ea typeface="Lato Thin" panose="020F0502020204030203" pitchFamily="34" charset="0"/>
                <a:cs typeface="Lato Thin" panose="020F0502020204030203" pitchFamily="34" charset="0"/>
                <a:hlinkClick r:id="rId2"/>
              </a:rPr>
            </a:br>
            <a:r>
              <a:rPr lang="en-US" dirty="0">
                <a:latin typeface="Lato Thin" panose="020F0502020204030203" pitchFamily="34" charset="0"/>
                <a:ea typeface="Lato Thin" panose="020F0502020204030203" pitchFamily="34" charset="0"/>
                <a:cs typeface="Lato Thin" panose="020F0502020204030203" pitchFamily="34" charset="0"/>
                <a:hlinkClick r:id="rId2"/>
              </a:rPr>
              <a:t>https://github.com/Aligery/TenderHackSATA</a:t>
            </a:r>
            <a:endParaRPr lang="ru-RU" dirty="0">
              <a:latin typeface="Lato Thin" panose="020F0502020204030203" pitchFamily="34" charset="0"/>
              <a:ea typeface="Lato Thin" panose="020F0502020204030203" pitchFamily="34" charset="0"/>
              <a:cs typeface="Lato Thin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136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34A3CC-AB86-497D-9C2E-9BDFB3230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Совместная закупка знакомых заказчиков</a:t>
            </a:r>
          </a:p>
        </p:txBody>
      </p:sp>
      <p:pic>
        <p:nvPicPr>
          <p:cNvPr id="4" name="Screencast_2020-01-26_15_24_00">
            <a:hlinkClick r:id="" action="ppaction://media"/>
            <a:extLst>
              <a:ext uri="{FF2B5EF4-FFF2-40B4-BE49-F238E27FC236}">
                <a16:creationId xmlns:a16="http://schemas.microsoft.com/office/drawing/2014/main" id="{E36271C3-E919-44D0-B4C8-58ADDD8524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13902"/>
            <a:ext cx="4812323" cy="4351338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C7729F0-3E77-444E-BE8D-8C020B35FA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00" r="19607" b="31407"/>
          <a:stretch/>
        </p:blipFill>
        <p:spPr bwMode="auto">
          <a:xfrm>
            <a:off x="5797062" y="2585720"/>
            <a:ext cx="6219093" cy="1686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894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23AB82-9B3C-4D5E-AF35-948242FEF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EF72A6-C045-458E-B790-C88EEFED5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Данными о нескольких сопоставимых сделках и информацией о примененных в них ценах</a:t>
            </a:r>
          </a:p>
          <a:p>
            <a:r>
              <a:rPr lang="ru-RU" dirty="0"/>
              <a:t>Определяется средняя цена за единицу в определённых интервалах по количеству единиц товара в закупке</a:t>
            </a:r>
          </a:p>
          <a:p>
            <a:r>
              <a:rPr lang="ru-RU" dirty="0"/>
              <a:t>С помощью инструментов математической статистики составляются интервалы допущения количества единиц в закупке к средней цене такой закупки с доверительным интервалом в 3 среднеквадратичных отклонениях</a:t>
            </a:r>
          </a:p>
        </p:txBody>
      </p:sp>
    </p:spTree>
    <p:extLst>
      <p:ext uri="{BB962C8B-B14F-4D97-AF65-F5344CB8AC3E}">
        <p14:creationId xmlns:p14="http://schemas.microsoft.com/office/powerpoint/2010/main" val="4066538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4B1776B-B8EC-480C-86F6-E942D4738C2F}"/>
              </a:ext>
            </a:extLst>
          </p:cNvPr>
          <p:cNvSpPr/>
          <p:nvPr/>
        </p:nvSpPr>
        <p:spPr>
          <a:xfrm>
            <a:off x="4785360" y="4460240"/>
            <a:ext cx="1635760" cy="1564640"/>
          </a:xfrm>
          <a:prstGeom prst="rect">
            <a:avLst/>
          </a:prstGeom>
          <a:solidFill>
            <a:schemeClr val="accent1">
              <a:lumMod val="75000"/>
            </a:scheme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FD491F2-9669-4B20-A0ED-435DED029DE9}"/>
              </a:ext>
            </a:extLst>
          </p:cNvPr>
          <p:cNvSpPr/>
          <p:nvPr/>
        </p:nvSpPr>
        <p:spPr>
          <a:xfrm>
            <a:off x="5364480" y="4043680"/>
            <a:ext cx="1635760" cy="1564640"/>
          </a:xfrm>
          <a:prstGeom prst="rect">
            <a:avLst/>
          </a:prstGeom>
          <a:solidFill>
            <a:schemeClr val="accent1">
              <a:lumMod val="75000"/>
            </a:schemeClr>
          </a:solidFill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DA76B52-824E-4065-9A30-7B63B4FDB6E1}"/>
              </a:ext>
            </a:extLst>
          </p:cNvPr>
          <p:cNvSpPr/>
          <p:nvPr/>
        </p:nvSpPr>
        <p:spPr>
          <a:xfrm>
            <a:off x="4206240" y="4043680"/>
            <a:ext cx="1635760" cy="1564640"/>
          </a:xfrm>
          <a:prstGeom prst="rect">
            <a:avLst/>
          </a:prstGeom>
          <a:solidFill>
            <a:schemeClr val="accent1">
              <a:lumMod val="75000"/>
            </a:schemeClr>
          </a:solidFill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AE92AC-1FE0-4407-B373-0590103F1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BC3A34C-54E2-4499-9FCD-127AB95FB1B7}"/>
              </a:ext>
            </a:extLst>
          </p:cNvPr>
          <p:cNvSpPr/>
          <p:nvPr/>
        </p:nvSpPr>
        <p:spPr>
          <a:xfrm>
            <a:off x="4206240" y="4714240"/>
            <a:ext cx="1635760" cy="1564640"/>
          </a:xfrm>
          <a:prstGeom prst="rect">
            <a:avLst/>
          </a:prstGeom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/>
              <a:t>Нейронная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41FAD55-34FE-4691-B486-64CC7A546E95}"/>
              </a:ext>
            </a:extLst>
          </p:cNvPr>
          <p:cNvSpPr/>
          <p:nvPr/>
        </p:nvSpPr>
        <p:spPr>
          <a:xfrm>
            <a:off x="5364480" y="4714240"/>
            <a:ext cx="1635760" cy="1564640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/>
              <a:t>Сеть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E9F313B-589B-4A16-92F5-EB6F8122047D}"/>
              </a:ext>
            </a:extLst>
          </p:cNvPr>
          <p:cNvSpPr/>
          <p:nvPr/>
        </p:nvSpPr>
        <p:spPr>
          <a:xfrm>
            <a:off x="5943600" y="3063240"/>
            <a:ext cx="1635760" cy="1564640"/>
          </a:xfrm>
          <a:prstGeom prst="rect">
            <a:avLst/>
          </a:prstGeom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E110A5-194D-449B-B25D-8D69401B144A}"/>
              </a:ext>
            </a:extLst>
          </p:cNvPr>
          <p:cNvSpPr txBox="1"/>
          <p:nvPr/>
        </p:nvSpPr>
        <p:spPr>
          <a:xfrm>
            <a:off x="1482696" y="2220851"/>
            <a:ext cx="2547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Данные по закупкам </a:t>
            </a:r>
          </a:p>
          <a:p>
            <a:pPr algn="ctr"/>
            <a:r>
              <a:rPr lang="ru-RU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за несколько месяцев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01DC7C-8587-4C4C-BA28-FF3A8DF261E2}"/>
              </a:ext>
            </a:extLst>
          </p:cNvPr>
          <p:cNvSpPr txBox="1"/>
          <p:nvPr/>
        </p:nvSpPr>
        <p:spPr>
          <a:xfrm>
            <a:off x="7243291" y="2220852"/>
            <a:ext cx="3466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Данные по закупкам </a:t>
            </a:r>
          </a:p>
          <a:p>
            <a:pPr algn="ctr"/>
            <a:r>
              <a:rPr lang="ru-RU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за этот месяц в прошлом году</a:t>
            </a:r>
          </a:p>
        </p:txBody>
      </p:sp>
    </p:spTree>
    <p:extLst>
      <p:ext uri="{BB962C8B-B14F-4D97-AF65-F5344CB8AC3E}">
        <p14:creationId xmlns:p14="http://schemas.microsoft.com/office/powerpoint/2010/main" val="3045301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00046 L 0.06693 -0.04791 C 0.08086 -0.0581 0.10182 -0.06365 0.12383 -0.06365 C 0.14883 -0.06365 0.16888 -0.0581 0.18281 -0.04791 C 0.20521 -0.03194 0.21081 0.30533 0.23334 0.3213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67" y="1291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0.00023 L -0.06354 -0.05625 C -0.07669 -0.06898 -0.09649 -0.07569 -0.11732 -0.07569 C -0.14089 -0.07569 -0.1599 -0.06898 -0.17305 -0.05625 C -0.19414 -0.0375 -0.24766 0.29977 -0.26875 0.31852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38" y="1215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3" presetClass="exit" presetSubtype="32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xit" presetSubtype="32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cast_2020-01-26_14_36_14">
            <a:hlinkClick r:id="" action="ppaction://media"/>
            <a:extLst>
              <a:ext uri="{FF2B5EF4-FFF2-40B4-BE49-F238E27FC236}">
                <a16:creationId xmlns:a16="http://schemas.microsoft.com/office/drawing/2014/main" id="{57525DF8-0C74-45B5-A078-5822C6C764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554" y="1517902"/>
            <a:ext cx="5355032" cy="3474117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D2D41C0-9CA0-4267-AEF9-CB39748F8B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22" t="2393" r="33101" b="61368"/>
          <a:stretch/>
        </p:blipFill>
        <p:spPr bwMode="auto">
          <a:xfrm>
            <a:off x="6459415" y="1517903"/>
            <a:ext cx="4981752" cy="3474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24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105A37-EFE4-4AF0-A279-27E831010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Пример интервалов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AF7435-9549-4843-B2C4-7D78A12C6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Интервал 25-37 единиц в заказе:  ЦЕНА 35 рублей за единицу</a:t>
            </a:r>
          </a:p>
          <a:p>
            <a:endParaRPr lang="ru-R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ru-RU" sz="3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Интервал 37-55 единиц в заказе:  ЦЕНА 15 рублей за единицу</a:t>
            </a:r>
          </a:p>
          <a:p>
            <a:endParaRPr lang="ru-R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678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знак, сидит, остановка, белый&#10;&#10;Автоматически созданное описание">
            <a:extLst>
              <a:ext uri="{FF2B5EF4-FFF2-40B4-BE49-F238E27FC236}">
                <a16:creationId xmlns:a16="http://schemas.microsoft.com/office/drawing/2014/main" id="{334A1C1B-D04A-4D64-8BF2-80E127D56D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7"/>
          <a:stretch/>
        </p:blipFill>
        <p:spPr>
          <a:xfrm>
            <a:off x="3002883" y="3044757"/>
            <a:ext cx="1193593" cy="14402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5" name="Рисунок 4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377F05C4-550C-494C-AE14-3243CA1967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7"/>
          <a:stretch/>
        </p:blipFill>
        <p:spPr>
          <a:xfrm>
            <a:off x="4418473" y="3044757"/>
            <a:ext cx="2387186" cy="14402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Рисунок 5" descr="Изображение выглядит как рисунок, еда&#10;&#10;Автоматически созданное описание">
            <a:extLst>
              <a:ext uri="{FF2B5EF4-FFF2-40B4-BE49-F238E27FC236}">
                <a16:creationId xmlns:a16="http://schemas.microsoft.com/office/drawing/2014/main" id="{1596198B-B878-4FBB-A599-7B5BEF0168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7"/>
          <a:stretch/>
        </p:blipFill>
        <p:spPr>
          <a:xfrm>
            <a:off x="393700" y="3044758"/>
            <a:ext cx="2387186" cy="1440215"/>
          </a:xfrm>
          <a:prstGeom prst="roundRect">
            <a:avLst>
              <a:gd name="adj" fmla="val 920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5F8BE9-83B3-46A8-9602-2EDEE3D26C43}"/>
              </a:ext>
            </a:extLst>
          </p:cNvPr>
          <p:cNvSpPr txBox="1"/>
          <p:nvPr/>
        </p:nvSpPr>
        <p:spPr>
          <a:xfrm>
            <a:off x="369256" y="2296160"/>
            <a:ext cx="36904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Текущие заявки</a:t>
            </a:r>
          </a:p>
        </p:txBody>
      </p:sp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B0B716EF-ED66-4579-9E3A-DA319191F850}"/>
              </a:ext>
            </a:extLst>
          </p:cNvPr>
          <p:cNvSpPr/>
          <p:nvPr/>
        </p:nvSpPr>
        <p:spPr>
          <a:xfrm>
            <a:off x="204083" y="4587239"/>
            <a:ext cx="6773297" cy="182217"/>
          </a:xfrm>
          <a:custGeom>
            <a:avLst/>
            <a:gdLst>
              <a:gd name="connsiteX0" fmla="*/ 0 w 6738731"/>
              <a:gd name="connsiteY0" fmla="*/ 0 h 357808"/>
              <a:gd name="connsiteX1" fmla="*/ 0 w 6738731"/>
              <a:gd name="connsiteY1" fmla="*/ 357808 h 357808"/>
              <a:gd name="connsiteX2" fmla="*/ 6738731 w 6738731"/>
              <a:gd name="connsiteY2" fmla="*/ 357808 h 357808"/>
              <a:gd name="connsiteX3" fmla="*/ 6738731 w 6738731"/>
              <a:gd name="connsiteY3" fmla="*/ 9939 h 357808"/>
              <a:gd name="connsiteX0" fmla="*/ 365760 w 6738731"/>
              <a:gd name="connsiteY0" fmla="*/ 0 h 395908"/>
              <a:gd name="connsiteX1" fmla="*/ 0 w 6738731"/>
              <a:gd name="connsiteY1" fmla="*/ 395908 h 395908"/>
              <a:gd name="connsiteX2" fmla="*/ 6738731 w 6738731"/>
              <a:gd name="connsiteY2" fmla="*/ 395908 h 395908"/>
              <a:gd name="connsiteX3" fmla="*/ 6738731 w 6738731"/>
              <a:gd name="connsiteY3" fmla="*/ 48039 h 395908"/>
              <a:gd name="connsiteX0" fmla="*/ 15240 w 6738731"/>
              <a:gd name="connsiteY0" fmla="*/ 0 h 731188"/>
              <a:gd name="connsiteX1" fmla="*/ 0 w 6738731"/>
              <a:gd name="connsiteY1" fmla="*/ 731188 h 731188"/>
              <a:gd name="connsiteX2" fmla="*/ 6738731 w 6738731"/>
              <a:gd name="connsiteY2" fmla="*/ 731188 h 731188"/>
              <a:gd name="connsiteX3" fmla="*/ 6738731 w 6738731"/>
              <a:gd name="connsiteY3" fmla="*/ 383319 h 731188"/>
              <a:gd name="connsiteX0" fmla="*/ 7620 w 6738731"/>
              <a:gd name="connsiteY0" fmla="*/ 0 h 350188"/>
              <a:gd name="connsiteX1" fmla="*/ 0 w 6738731"/>
              <a:gd name="connsiteY1" fmla="*/ 350188 h 350188"/>
              <a:gd name="connsiteX2" fmla="*/ 6738731 w 6738731"/>
              <a:gd name="connsiteY2" fmla="*/ 350188 h 350188"/>
              <a:gd name="connsiteX3" fmla="*/ 6738731 w 6738731"/>
              <a:gd name="connsiteY3" fmla="*/ 2319 h 350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38731" h="350188">
                <a:moveTo>
                  <a:pt x="7620" y="0"/>
                </a:moveTo>
                <a:lnTo>
                  <a:pt x="0" y="350188"/>
                </a:lnTo>
                <a:lnTo>
                  <a:pt x="6738731" y="350188"/>
                </a:lnTo>
                <a:lnTo>
                  <a:pt x="6738731" y="2319"/>
                </a:lnTo>
              </a:path>
            </a:pathLst>
          </a:custGeom>
          <a:noFill/>
          <a:ln w="22225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74ABA-643F-49C4-A302-30EEC6008675}"/>
              </a:ext>
            </a:extLst>
          </p:cNvPr>
          <p:cNvSpPr txBox="1"/>
          <p:nvPr/>
        </p:nvSpPr>
        <p:spPr>
          <a:xfrm>
            <a:off x="204083" y="4691269"/>
            <a:ext cx="6773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  <a:r>
              <a:rPr lang="ru-RU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094B68-0374-487B-9A02-F15B77BA562B}"/>
              </a:ext>
            </a:extLst>
          </p:cNvPr>
          <p:cNvSpPr txBox="1"/>
          <p:nvPr/>
        </p:nvSpPr>
        <p:spPr>
          <a:xfrm>
            <a:off x="1341172" y="3825824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73A0A1-88FE-4BE0-AB0C-4BCFF13EE36B}"/>
              </a:ext>
            </a:extLst>
          </p:cNvPr>
          <p:cNvSpPr txBox="1"/>
          <p:nvPr/>
        </p:nvSpPr>
        <p:spPr>
          <a:xfrm>
            <a:off x="5369023" y="3825823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A6B6B6-1F98-48D7-8CD9-74798E07EDA3}"/>
              </a:ext>
            </a:extLst>
          </p:cNvPr>
          <p:cNvSpPr txBox="1"/>
          <p:nvPr/>
        </p:nvSpPr>
        <p:spPr>
          <a:xfrm>
            <a:off x="6096000" y="3307570"/>
            <a:ext cx="67732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интервал 45-60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13EDE9-54AA-4F26-A992-2A88422F322B}"/>
              </a:ext>
            </a:extLst>
          </p:cNvPr>
          <p:cNvSpPr txBox="1"/>
          <p:nvPr/>
        </p:nvSpPr>
        <p:spPr>
          <a:xfrm>
            <a:off x="6096000" y="4069473"/>
            <a:ext cx="6773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цена за единицу</a:t>
            </a:r>
          </a:p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25 </a:t>
            </a:r>
            <a:r>
              <a:rPr lang="ru-RU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руб</a:t>
            </a:r>
            <a:endParaRPr lang="ru-RU" sz="24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242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знак, сидит, остановка, белый&#10;&#10;Автоматически созданное описание">
            <a:extLst>
              <a:ext uri="{FF2B5EF4-FFF2-40B4-BE49-F238E27FC236}">
                <a16:creationId xmlns:a16="http://schemas.microsoft.com/office/drawing/2014/main" id="{334A1C1B-D04A-4D64-8BF2-80E127D56D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7"/>
          <a:stretch/>
        </p:blipFill>
        <p:spPr>
          <a:xfrm>
            <a:off x="3002883" y="3044757"/>
            <a:ext cx="1193593" cy="14402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5" name="Рисунок 4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377F05C4-550C-494C-AE14-3243CA1967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7"/>
          <a:stretch/>
        </p:blipFill>
        <p:spPr>
          <a:xfrm>
            <a:off x="4418473" y="3044757"/>
            <a:ext cx="2387186" cy="14402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Рисунок 5" descr="Изображение выглядит как рисунок, еда&#10;&#10;Автоматически созданное описание">
            <a:extLst>
              <a:ext uri="{FF2B5EF4-FFF2-40B4-BE49-F238E27FC236}">
                <a16:creationId xmlns:a16="http://schemas.microsoft.com/office/drawing/2014/main" id="{1596198B-B878-4FBB-A599-7B5BEF0168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7"/>
          <a:stretch/>
        </p:blipFill>
        <p:spPr>
          <a:xfrm>
            <a:off x="393700" y="3044758"/>
            <a:ext cx="2387186" cy="1440215"/>
          </a:xfrm>
          <a:prstGeom prst="roundRect">
            <a:avLst>
              <a:gd name="adj" fmla="val 920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5F8BE9-83B3-46A8-9602-2EDEE3D26C43}"/>
              </a:ext>
            </a:extLst>
          </p:cNvPr>
          <p:cNvSpPr txBox="1"/>
          <p:nvPr/>
        </p:nvSpPr>
        <p:spPr>
          <a:xfrm>
            <a:off x="369256" y="2296160"/>
            <a:ext cx="36904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Текущие заявки</a:t>
            </a:r>
          </a:p>
        </p:txBody>
      </p:sp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B0B716EF-ED66-4579-9E3A-DA319191F850}"/>
              </a:ext>
            </a:extLst>
          </p:cNvPr>
          <p:cNvSpPr/>
          <p:nvPr/>
        </p:nvSpPr>
        <p:spPr>
          <a:xfrm>
            <a:off x="204084" y="4579731"/>
            <a:ext cx="6601576" cy="189726"/>
          </a:xfrm>
          <a:custGeom>
            <a:avLst/>
            <a:gdLst>
              <a:gd name="connsiteX0" fmla="*/ 0 w 6738731"/>
              <a:gd name="connsiteY0" fmla="*/ 0 h 357808"/>
              <a:gd name="connsiteX1" fmla="*/ 0 w 6738731"/>
              <a:gd name="connsiteY1" fmla="*/ 357808 h 357808"/>
              <a:gd name="connsiteX2" fmla="*/ 6738731 w 6738731"/>
              <a:gd name="connsiteY2" fmla="*/ 357808 h 357808"/>
              <a:gd name="connsiteX3" fmla="*/ 6738731 w 6738731"/>
              <a:gd name="connsiteY3" fmla="*/ 9939 h 357808"/>
              <a:gd name="connsiteX0" fmla="*/ 365760 w 6738731"/>
              <a:gd name="connsiteY0" fmla="*/ 0 h 395908"/>
              <a:gd name="connsiteX1" fmla="*/ 0 w 6738731"/>
              <a:gd name="connsiteY1" fmla="*/ 395908 h 395908"/>
              <a:gd name="connsiteX2" fmla="*/ 6738731 w 6738731"/>
              <a:gd name="connsiteY2" fmla="*/ 395908 h 395908"/>
              <a:gd name="connsiteX3" fmla="*/ 6738731 w 6738731"/>
              <a:gd name="connsiteY3" fmla="*/ 48039 h 395908"/>
              <a:gd name="connsiteX0" fmla="*/ 15240 w 6738731"/>
              <a:gd name="connsiteY0" fmla="*/ 0 h 731188"/>
              <a:gd name="connsiteX1" fmla="*/ 0 w 6738731"/>
              <a:gd name="connsiteY1" fmla="*/ 731188 h 731188"/>
              <a:gd name="connsiteX2" fmla="*/ 6738731 w 6738731"/>
              <a:gd name="connsiteY2" fmla="*/ 731188 h 731188"/>
              <a:gd name="connsiteX3" fmla="*/ 6738731 w 6738731"/>
              <a:gd name="connsiteY3" fmla="*/ 383319 h 731188"/>
              <a:gd name="connsiteX0" fmla="*/ 7620 w 6738731"/>
              <a:gd name="connsiteY0" fmla="*/ 0 h 350188"/>
              <a:gd name="connsiteX1" fmla="*/ 0 w 6738731"/>
              <a:gd name="connsiteY1" fmla="*/ 350188 h 350188"/>
              <a:gd name="connsiteX2" fmla="*/ 6738731 w 6738731"/>
              <a:gd name="connsiteY2" fmla="*/ 350188 h 350188"/>
              <a:gd name="connsiteX3" fmla="*/ 6738731 w 6738731"/>
              <a:gd name="connsiteY3" fmla="*/ 2319 h 350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38731" h="350188">
                <a:moveTo>
                  <a:pt x="7620" y="0"/>
                </a:moveTo>
                <a:lnTo>
                  <a:pt x="0" y="350188"/>
                </a:lnTo>
                <a:lnTo>
                  <a:pt x="6738731" y="350188"/>
                </a:lnTo>
                <a:lnTo>
                  <a:pt x="6738731" y="2319"/>
                </a:lnTo>
              </a:path>
            </a:pathLst>
          </a:custGeom>
          <a:noFill/>
          <a:ln w="22225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74ABA-643F-49C4-A302-30EEC6008675}"/>
              </a:ext>
            </a:extLst>
          </p:cNvPr>
          <p:cNvSpPr txBox="1"/>
          <p:nvPr/>
        </p:nvSpPr>
        <p:spPr>
          <a:xfrm>
            <a:off x="204083" y="4691269"/>
            <a:ext cx="6773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  <a:r>
              <a:rPr lang="ru-RU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094B68-0374-487B-9A02-F15B77BA562B}"/>
              </a:ext>
            </a:extLst>
          </p:cNvPr>
          <p:cNvSpPr txBox="1"/>
          <p:nvPr/>
        </p:nvSpPr>
        <p:spPr>
          <a:xfrm>
            <a:off x="1341172" y="3825824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73A0A1-88FE-4BE0-AB0C-4BCFF13EE36B}"/>
              </a:ext>
            </a:extLst>
          </p:cNvPr>
          <p:cNvSpPr txBox="1"/>
          <p:nvPr/>
        </p:nvSpPr>
        <p:spPr>
          <a:xfrm>
            <a:off x="5369023" y="3825823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A6B6B6-1F98-48D7-8CD9-74798E07EDA3}"/>
              </a:ext>
            </a:extLst>
          </p:cNvPr>
          <p:cNvSpPr txBox="1"/>
          <p:nvPr/>
        </p:nvSpPr>
        <p:spPr>
          <a:xfrm>
            <a:off x="204083" y="339736"/>
            <a:ext cx="67732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интервал 37-55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13EDE9-54AA-4F26-A992-2A88422F322B}"/>
              </a:ext>
            </a:extLst>
          </p:cNvPr>
          <p:cNvSpPr txBox="1"/>
          <p:nvPr/>
        </p:nvSpPr>
        <p:spPr>
          <a:xfrm>
            <a:off x="204083" y="1101639"/>
            <a:ext cx="6773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цена за единицу</a:t>
            </a:r>
          </a:p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15 </a:t>
            </a:r>
            <a:r>
              <a:rPr lang="ru-RU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руб</a:t>
            </a:r>
            <a:endParaRPr lang="ru-RU" sz="24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2" name="Рисунок 11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B7D94483-1D41-4CE9-A9CD-D3D0D2D0AD1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91"/>
          <a:stretch/>
        </p:blipFill>
        <p:spPr>
          <a:xfrm>
            <a:off x="7028400" y="3061539"/>
            <a:ext cx="1792905" cy="14309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5" name="Рисунок 14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898667F7-C467-46AD-B9FF-A5BB8C3C75F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71"/>
          <a:stretch/>
        </p:blipFill>
        <p:spPr>
          <a:xfrm>
            <a:off x="9043302" y="3061539"/>
            <a:ext cx="2387186" cy="14309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45CCC3-28EA-4E87-A183-9066C6454774}"/>
              </a:ext>
            </a:extLst>
          </p:cNvPr>
          <p:cNvSpPr txBox="1"/>
          <p:nvPr/>
        </p:nvSpPr>
        <p:spPr>
          <a:xfrm>
            <a:off x="7028400" y="2303669"/>
            <a:ext cx="3276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Предсказание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7D17C5-5601-47C1-8039-55746E0E1100}"/>
              </a:ext>
            </a:extLst>
          </p:cNvPr>
          <p:cNvSpPr txBox="1"/>
          <p:nvPr/>
        </p:nvSpPr>
        <p:spPr>
          <a:xfrm>
            <a:off x="6888480" y="4698778"/>
            <a:ext cx="46670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C01454-2098-467F-83AA-0893D1957639}"/>
              </a:ext>
            </a:extLst>
          </p:cNvPr>
          <p:cNvSpPr txBox="1"/>
          <p:nvPr/>
        </p:nvSpPr>
        <p:spPr>
          <a:xfrm>
            <a:off x="7924851" y="3813817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ED5C9F-E503-4562-A39A-FBF9B9A05ED3}"/>
              </a:ext>
            </a:extLst>
          </p:cNvPr>
          <p:cNvSpPr txBox="1"/>
          <p:nvPr/>
        </p:nvSpPr>
        <p:spPr>
          <a:xfrm>
            <a:off x="10005425" y="3833332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2186BA65-CD2A-4680-AF06-E0E2A58CB734}"/>
              </a:ext>
            </a:extLst>
          </p:cNvPr>
          <p:cNvSpPr/>
          <p:nvPr/>
        </p:nvSpPr>
        <p:spPr>
          <a:xfrm>
            <a:off x="6977380" y="4579729"/>
            <a:ext cx="4578119" cy="189726"/>
          </a:xfrm>
          <a:custGeom>
            <a:avLst/>
            <a:gdLst>
              <a:gd name="connsiteX0" fmla="*/ 0 w 6738731"/>
              <a:gd name="connsiteY0" fmla="*/ 0 h 357808"/>
              <a:gd name="connsiteX1" fmla="*/ 0 w 6738731"/>
              <a:gd name="connsiteY1" fmla="*/ 357808 h 357808"/>
              <a:gd name="connsiteX2" fmla="*/ 6738731 w 6738731"/>
              <a:gd name="connsiteY2" fmla="*/ 357808 h 357808"/>
              <a:gd name="connsiteX3" fmla="*/ 6738731 w 6738731"/>
              <a:gd name="connsiteY3" fmla="*/ 9939 h 357808"/>
              <a:gd name="connsiteX0" fmla="*/ 365760 w 6738731"/>
              <a:gd name="connsiteY0" fmla="*/ 0 h 395908"/>
              <a:gd name="connsiteX1" fmla="*/ 0 w 6738731"/>
              <a:gd name="connsiteY1" fmla="*/ 395908 h 395908"/>
              <a:gd name="connsiteX2" fmla="*/ 6738731 w 6738731"/>
              <a:gd name="connsiteY2" fmla="*/ 395908 h 395908"/>
              <a:gd name="connsiteX3" fmla="*/ 6738731 w 6738731"/>
              <a:gd name="connsiteY3" fmla="*/ 48039 h 395908"/>
              <a:gd name="connsiteX0" fmla="*/ 15240 w 6738731"/>
              <a:gd name="connsiteY0" fmla="*/ 0 h 731188"/>
              <a:gd name="connsiteX1" fmla="*/ 0 w 6738731"/>
              <a:gd name="connsiteY1" fmla="*/ 731188 h 731188"/>
              <a:gd name="connsiteX2" fmla="*/ 6738731 w 6738731"/>
              <a:gd name="connsiteY2" fmla="*/ 731188 h 731188"/>
              <a:gd name="connsiteX3" fmla="*/ 6738731 w 6738731"/>
              <a:gd name="connsiteY3" fmla="*/ 383319 h 731188"/>
              <a:gd name="connsiteX0" fmla="*/ 7620 w 6738731"/>
              <a:gd name="connsiteY0" fmla="*/ 0 h 350188"/>
              <a:gd name="connsiteX1" fmla="*/ 0 w 6738731"/>
              <a:gd name="connsiteY1" fmla="*/ 350188 h 350188"/>
              <a:gd name="connsiteX2" fmla="*/ 6738731 w 6738731"/>
              <a:gd name="connsiteY2" fmla="*/ 350188 h 350188"/>
              <a:gd name="connsiteX3" fmla="*/ 6738731 w 6738731"/>
              <a:gd name="connsiteY3" fmla="*/ 2319 h 350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38731" h="350188">
                <a:moveTo>
                  <a:pt x="7620" y="0"/>
                </a:moveTo>
                <a:lnTo>
                  <a:pt x="0" y="350188"/>
                </a:lnTo>
                <a:lnTo>
                  <a:pt x="6738731" y="350188"/>
                </a:lnTo>
                <a:lnTo>
                  <a:pt x="6738731" y="2319"/>
                </a:lnTo>
              </a:path>
            </a:pathLst>
          </a:custGeom>
          <a:noFill/>
          <a:ln w="22225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9F6B2F-AC06-4D7F-8573-0CDAAD98F42F}"/>
              </a:ext>
            </a:extLst>
          </p:cNvPr>
          <p:cNvSpPr txBox="1"/>
          <p:nvPr/>
        </p:nvSpPr>
        <p:spPr>
          <a:xfrm>
            <a:off x="5656653" y="332227"/>
            <a:ext cx="67732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интервал 25-37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CEE39D-9239-4D41-9760-DEB3AED60E2F}"/>
              </a:ext>
            </a:extLst>
          </p:cNvPr>
          <p:cNvSpPr txBox="1"/>
          <p:nvPr/>
        </p:nvSpPr>
        <p:spPr>
          <a:xfrm>
            <a:off x="5656653" y="1094130"/>
            <a:ext cx="6773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цена за единицу</a:t>
            </a:r>
          </a:p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35 </a:t>
            </a:r>
            <a:r>
              <a:rPr lang="ru-RU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руб</a:t>
            </a:r>
            <a:endParaRPr lang="ru-RU" sz="24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7515B8-127B-4FDA-B529-2750650EDF91}"/>
              </a:ext>
            </a:extLst>
          </p:cNvPr>
          <p:cNvSpPr txBox="1"/>
          <p:nvPr/>
        </p:nvSpPr>
        <p:spPr>
          <a:xfrm>
            <a:off x="2018907" y="6129721"/>
            <a:ext cx="8255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ПРЕДПОЛАГАЕМАЯ ЦЕНА: 1975 </a:t>
            </a:r>
            <a:r>
              <a:rPr lang="ru-RU" sz="3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руб</a:t>
            </a:r>
            <a:endParaRPr lang="ru-RU"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9556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знак, сидит, остановка, белый&#10;&#10;Автоматически созданное описание">
            <a:extLst>
              <a:ext uri="{FF2B5EF4-FFF2-40B4-BE49-F238E27FC236}">
                <a16:creationId xmlns:a16="http://schemas.microsoft.com/office/drawing/2014/main" id="{334A1C1B-D04A-4D64-8BF2-80E127D56D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7"/>
          <a:stretch/>
        </p:blipFill>
        <p:spPr>
          <a:xfrm>
            <a:off x="5612066" y="3044757"/>
            <a:ext cx="1193593" cy="14402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5" name="Рисунок 4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377F05C4-550C-494C-AE14-3243CA1967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7"/>
          <a:stretch/>
        </p:blipFill>
        <p:spPr>
          <a:xfrm>
            <a:off x="3002883" y="3044757"/>
            <a:ext cx="2387186" cy="14402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Рисунок 5" descr="Изображение выглядит как рисунок, еда&#10;&#10;Автоматически созданное описание">
            <a:extLst>
              <a:ext uri="{FF2B5EF4-FFF2-40B4-BE49-F238E27FC236}">
                <a16:creationId xmlns:a16="http://schemas.microsoft.com/office/drawing/2014/main" id="{1596198B-B878-4FBB-A599-7B5BEF0168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17"/>
          <a:stretch/>
        </p:blipFill>
        <p:spPr>
          <a:xfrm>
            <a:off x="393700" y="3044758"/>
            <a:ext cx="2387186" cy="1440215"/>
          </a:xfrm>
          <a:prstGeom prst="roundRect">
            <a:avLst>
              <a:gd name="adj" fmla="val 920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5F8BE9-83B3-46A8-9602-2EDEE3D26C43}"/>
              </a:ext>
            </a:extLst>
          </p:cNvPr>
          <p:cNvSpPr txBox="1"/>
          <p:nvPr/>
        </p:nvSpPr>
        <p:spPr>
          <a:xfrm>
            <a:off x="369256" y="2296160"/>
            <a:ext cx="36904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Текущие заявки</a:t>
            </a:r>
          </a:p>
        </p:txBody>
      </p:sp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B0B716EF-ED66-4579-9E3A-DA319191F850}"/>
              </a:ext>
            </a:extLst>
          </p:cNvPr>
          <p:cNvSpPr/>
          <p:nvPr/>
        </p:nvSpPr>
        <p:spPr>
          <a:xfrm>
            <a:off x="204083" y="4587238"/>
            <a:ext cx="5185985" cy="182219"/>
          </a:xfrm>
          <a:custGeom>
            <a:avLst/>
            <a:gdLst>
              <a:gd name="connsiteX0" fmla="*/ 0 w 6738731"/>
              <a:gd name="connsiteY0" fmla="*/ 0 h 357808"/>
              <a:gd name="connsiteX1" fmla="*/ 0 w 6738731"/>
              <a:gd name="connsiteY1" fmla="*/ 357808 h 357808"/>
              <a:gd name="connsiteX2" fmla="*/ 6738731 w 6738731"/>
              <a:gd name="connsiteY2" fmla="*/ 357808 h 357808"/>
              <a:gd name="connsiteX3" fmla="*/ 6738731 w 6738731"/>
              <a:gd name="connsiteY3" fmla="*/ 9939 h 357808"/>
              <a:gd name="connsiteX0" fmla="*/ 365760 w 6738731"/>
              <a:gd name="connsiteY0" fmla="*/ 0 h 395908"/>
              <a:gd name="connsiteX1" fmla="*/ 0 w 6738731"/>
              <a:gd name="connsiteY1" fmla="*/ 395908 h 395908"/>
              <a:gd name="connsiteX2" fmla="*/ 6738731 w 6738731"/>
              <a:gd name="connsiteY2" fmla="*/ 395908 h 395908"/>
              <a:gd name="connsiteX3" fmla="*/ 6738731 w 6738731"/>
              <a:gd name="connsiteY3" fmla="*/ 48039 h 395908"/>
              <a:gd name="connsiteX0" fmla="*/ 15240 w 6738731"/>
              <a:gd name="connsiteY0" fmla="*/ 0 h 731188"/>
              <a:gd name="connsiteX1" fmla="*/ 0 w 6738731"/>
              <a:gd name="connsiteY1" fmla="*/ 731188 h 731188"/>
              <a:gd name="connsiteX2" fmla="*/ 6738731 w 6738731"/>
              <a:gd name="connsiteY2" fmla="*/ 731188 h 731188"/>
              <a:gd name="connsiteX3" fmla="*/ 6738731 w 6738731"/>
              <a:gd name="connsiteY3" fmla="*/ 383319 h 731188"/>
              <a:gd name="connsiteX0" fmla="*/ 7620 w 6738731"/>
              <a:gd name="connsiteY0" fmla="*/ 0 h 350188"/>
              <a:gd name="connsiteX1" fmla="*/ 0 w 6738731"/>
              <a:gd name="connsiteY1" fmla="*/ 350188 h 350188"/>
              <a:gd name="connsiteX2" fmla="*/ 6738731 w 6738731"/>
              <a:gd name="connsiteY2" fmla="*/ 350188 h 350188"/>
              <a:gd name="connsiteX3" fmla="*/ 6738731 w 6738731"/>
              <a:gd name="connsiteY3" fmla="*/ 2319 h 350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38731" h="350188">
                <a:moveTo>
                  <a:pt x="7620" y="0"/>
                </a:moveTo>
                <a:lnTo>
                  <a:pt x="0" y="350188"/>
                </a:lnTo>
                <a:lnTo>
                  <a:pt x="6738731" y="350188"/>
                </a:lnTo>
                <a:lnTo>
                  <a:pt x="6738731" y="2319"/>
                </a:lnTo>
              </a:path>
            </a:pathLst>
          </a:custGeom>
          <a:noFill/>
          <a:ln w="22225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74ABA-643F-49C4-A302-30EEC6008675}"/>
              </a:ext>
            </a:extLst>
          </p:cNvPr>
          <p:cNvSpPr txBox="1"/>
          <p:nvPr/>
        </p:nvSpPr>
        <p:spPr>
          <a:xfrm>
            <a:off x="198814" y="4739370"/>
            <a:ext cx="51859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094B68-0374-487B-9A02-F15B77BA562B}"/>
              </a:ext>
            </a:extLst>
          </p:cNvPr>
          <p:cNvSpPr txBox="1"/>
          <p:nvPr/>
        </p:nvSpPr>
        <p:spPr>
          <a:xfrm>
            <a:off x="1341172" y="3825824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73A0A1-88FE-4BE0-AB0C-4BCFF13EE36B}"/>
              </a:ext>
            </a:extLst>
          </p:cNvPr>
          <p:cNvSpPr txBox="1"/>
          <p:nvPr/>
        </p:nvSpPr>
        <p:spPr>
          <a:xfrm>
            <a:off x="3964339" y="3825823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A6B6B6-1F98-48D7-8CD9-74798E07EDA3}"/>
              </a:ext>
            </a:extLst>
          </p:cNvPr>
          <p:cNvSpPr txBox="1"/>
          <p:nvPr/>
        </p:nvSpPr>
        <p:spPr>
          <a:xfrm>
            <a:off x="204083" y="339736"/>
            <a:ext cx="67732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интервал 37-55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13EDE9-54AA-4F26-A992-2A88422F322B}"/>
              </a:ext>
            </a:extLst>
          </p:cNvPr>
          <p:cNvSpPr txBox="1"/>
          <p:nvPr/>
        </p:nvSpPr>
        <p:spPr>
          <a:xfrm>
            <a:off x="204083" y="1101639"/>
            <a:ext cx="6773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цена за единицу</a:t>
            </a:r>
          </a:p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15 </a:t>
            </a:r>
            <a:r>
              <a:rPr lang="ru-RU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руб</a:t>
            </a:r>
            <a:endParaRPr lang="ru-RU" sz="24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2" name="Рисунок 11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B7D94483-1D41-4CE9-A9CD-D3D0D2D0AD1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91"/>
          <a:stretch/>
        </p:blipFill>
        <p:spPr>
          <a:xfrm>
            <a:off x="7028400" y="3061539"/>
            <a:ext cx="1792905" cy="14309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5" name="Рисунок 14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898667F7-C467-46AD-B9FF-A5BB8C3C75F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71"/>
          <a:stretch/>
        </p:blipFill>
        <p:spPr>
          <a:xfrm>
            <a:off x="9043302" y="3061539"/>
            <a:ext cx="2387186" cy="14309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45CCC3-28EA-4E87-A183-9066C6454774}"/>
              </a:ext>
            </a:extLst>
          </p:cNvPr>
          <p:cNvSpPr txBox="1"/>
          <p:nvPr/>
        </p:nvSpPr>
        <p:spPr>
          <a:xfrm>
            <a:off x="7028400" y="2303669"/>
            <a:ext cx="3276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Предсказание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7D17C5-5601-47C1-8039-55746E0E1100}"/>
              </a:ext>
            </a:extLst>
          </p:cNvPr>
          <p:cNvSpPr txBox="1"/>
          <p:nvPr/>
        </p:nvSpPr>
        <p:spPr>
          <a:xfrm>
            <a:off x="4418474" y="4698778"/>
            <a:ext cx="7137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C01454-2098-467F-83AA-0893D1957639}"/>
              </a:ext>
            </a:extLst>
          </p:cNvPr>
          <p:cNvSpPr txBox="1"/>
          <p:nvPr/>
        </p:nvSpPr>
        <p:spPr>
          <a:xfrm>
            <a:off x="7924851" y="3813817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ED5C9F-E503-4562-A39A-FBF9B9A05ED3}"/>
              </a:ext>
            </a:extLst>
          </p:cNvPr>
          <p:cNvSpPr txBox="1"/>
          <p:nvPr/>
        </p:nvSpPr>
        <p:spPr>
          <a:xfrm>
            <a:off x="10005425" y="3833332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ед.</a:t>
            </a:r>
          </a:p>
        </p:txBody>
      </p:sp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2186BA65-CD2A-4680-AF06-E0E2A58CB734}"/>
              </a:ext>
            </a:extLst>
          </p:cNvPr>
          <p:cNvSpPr/>
          <p:nvPr/>
        </p:nvSpPr>
        <p:spPr>
          <a:xfrm>
            <a:off x="5612066" y="4624404"/>
            <a:ext cx="5943434" cy="145050"/>
          </a:xfrm>
          <a:custGeom>
            <a:avLst/>
            <a:gdLst>
              <a:gd name="connsiteX0" fmla="*/ 0 w 6738731"/>
              <a:gd name="connsiteY0" fmla="*/ 0 h 357808"/>
              <a:gd name="connsiteX1" fmla="*/ 0 w 6738731"/>
              <a:gd name="connsiteY1" fmla="*/ 357808 h 357808"/>
              <a:gd name="connsiteX2" fmla="*/ 6738731 w 6738731"/>
              <a:gd name="connsiteY2" fmla="*/ 357808 h 357808"/>
              <a:gd name="connsiteX3" fmla="*/ 6738731 w 6738731"/>
              <a:gd name="connsiteY3" fmla="*/ 9939 h 357808"/>
              <a:gd name="connsiteX0" fmla="*/ 365760 w 6738731"/>
              <a:gd name="connsiteY0" fmla="*/ 0 h 395908"/>
              <a:gd name="connsiteX1" fmla="*/ 0 w 6738731"/>
              <a:gd name="connsiteY1" fmla="*/ 395908 h 395908"/>
              <a:gd name="connsiteX2" fmla="*/ 6738731 w 6738731"/>
              <a:gd name="connsiteY2" fmla="*/ 395908 h 395908"/>
              <a:gd name="connsiteX3" fmla="*/ 6738731 w 6738731"/>
              <a:gd name="connsiteY3" fmla="*/ 48039 h 395908"/>
              <a:gd name="connsiteX0" fmla="*/ 15240 w 6738731"/>
              <a:gd name="connsiteY0" fmla="*/ 0 h 731188"/>
              <a:gd name="connsiteX1" fmla="*/ 0 w 6738731"/>
              <a:gd name="connsiteY1" fmla="*/ 731188 h 731188"/>
              <a:gd name="connsiteX2" fmla="*/ 6738731 w 6738731"/>
              <a:gd name="connsiteY2" fmla="*/ 731188 h 731188"/>
              <a:gd name="connsiteX3" fmla="*/ 6738731 w 6738731"/>
              <a:gd name="connsiteY3" fmla="*/ 383319 h 731188"/>
              <a:gd name="connsiteX0" fmla="*/ 7620 w 6738731"/>
              <a:gd name="connsiteY0" fmla="*/ 0 h 350188"/>
              <a:gd name="connsiteX1" fmla="*/ 0 w 6738731"/>
              <a:gd name="connsiteY1" fmla="*/ 350188 h 350188"/>
              <a:gd name="connsiteX2" fmla="*/ 6738731 w 6738731"/>
              <a:gd name="connsiteY2" fmla="*/ 350188 h 350188"/>
              <a:gd name="connsiteX3" fmla="*/ 6738731 w 6738731"/>
              <a:gd name="connsiteY3" fmla="*/ 2319 h 350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38731" h="350188">
                <a:moveTo>
                  <a:pt x="7620" y="0"/>
                </a:moveTo>
                <a:lnTo>
                  <a:pt x="0" y="350188"/>
                </a:lnTo>
                <a:lnTo>
                  <a:pt x="6738731" y="350188"/>
                </a:lnTo>
                <a:lnTo>
                  <a:pt x="6738731" y="2319"/>
                </a:lnTo>
              </a:path>
            </a:pathLst>
          </a:custGeom>
          <a:noFill/>
          <a:ln w="22225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9F6B2F-AC06-4D7F-8573-0CDAAD98F42F}"/>
              </a:ext>
            </a:extLst>
          </p:cNvPr>
          <p:cNvSpPr txBox="1"/>
          <p:nvPr/>
        </p:nvSpPr>
        <p:spPr>
          <a:xfrm>
            <a:off x="5656653" y="332227"/>
            <a:ext cx="67732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интервал 37-55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CEE39D-9239-4D41-9760-DEB3AED60E2F}"/>
              </a:ext>
            </a:extLst>
          </p:cNvPr>
          <p:cNvSpPr txBox="1"/>
          <p:nvPr/>
        </p:nvSpPr>
        <p:spPr>
          <a:xfrm>
            <a:off x="5656653" y="1094130"/>
            <a:ext cx="6773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цена за единицу</a:t>
            </a:r>
          </a:p>
          <a:p>
            <a:pPr algn="ctr"/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15 </a:t>
            </a:r>
            <a:r>
              <a:rPr lang="ru-RU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руб</a:t>
            </a:r>
            <a:endParaRPr lang="ru-RU" sz="24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801571E-D2BA-4091-BA16-ACAFDFB52141}"/>
              </a:ext>
            </a:extLst>
          </p:cNvPr>
          <p:cNvSpPr txBox="1"/>
          <p:nvPr/>
        </p:nvSpPr>
        <p:spPr>
          <a:xfrm>
            <a:off x="2018907" y="6129721"/>
            <a:ext cx="8255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ПРЕДПОЛАГАЕМАЯ ЦЕНА: 1475 </a:t>
            </a:r>
            <a:r>
              <a:rPr lang="ru-RU" sz="3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руб</a:t>
            </a:r>
            <a:endParaRPr lang="ru-RU"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0316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250</Words>
  <Application>Microsoft Office PowerPoint</Application>
  <PresentationFormat>Широкоэкранный</PresentationFormat>
  <Paragraphs>61</Paragraphs>
  <Slides>12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Lato Light</vt:lpstr>
      <vt:lpstr>Lato Heavy</vt:lpstr>
      <vt:lpstr>Lato</vt:lpstr>
      <vt:lpstr>Lato Thin</vt:lpstr>
      <vt:lpstr>Calibri</vt:lpstr>
      <vt:lpstr>Arial</vt:lpstr>
      <vt:lpstr>Calibri Light</vt:lpstr>
      <vt:lpstr>Тема Office</vt:lpstr>
      <vt:lpstr>Трек №2 «Совместный закупки малого объёма»</vt:lpstr>
      <vt:lpstr>Совместная закупка знакомых заказчиков</vt:lpstr>
      <vt:lpstr>Презентация PowerPoint</vt:lpstr>
      <vt:lpstr>Презентация PowerPoint</vt:lpstr>
      <vt:lpstr>Презентация PowerPoint</vt:lpstr>
      <vt:lpstr>Пример интервалов</vt:lpstr>
      <vt:lpstr>Презентация PowerPoint</vt:lpstr>
      <vt:lpstr>Презентация PowerPoint</vt:lpstr>
      <vt:lpstr>Презентация PowerPoint</vt:lpstr>
      <vt:lpstr>Презентация PowerPoint</vt:lpstr>
      <vt:lpstr>Состав команды SATA</vt:lpstr>
      <vt:lpstr>Ссылка на репозиторий https://github.com/Aligery/TenderHackSATA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Arenter</dc:creator>
  <cp:lastModifiedBy>Arenter</cp:lastModifiedBy>
  <cp:revision>39</cp:revision>
  <dcterms:created xsi:type="dcterms:W3CDTF">2020-01-26T05:08:30Z</dcterms:created>
  <dcterms:modified xsi:type="dcterms:W3CDTF">2020-01-26T12:53:52Z</dcterms:modified>
</cp:coreProperties>
</file>

<file path=docProps/thumbnail.jpeg>
</file>